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32"/>
  </p:notesMasterIdLst>
  <p:handoutMasterIdLst>
    <p:handoutMasterId r:id="rId33"/>
  </p:handoutMasterIdLst>
  <p:sldIdLst>
    <p:sldId id="2076137917" r:id="rId6"/>
    <p:sldId id="2076137918" r:id="rId7"/>
    <p:sldId id="2076137911" r:id="rId8"/>
    <p:sldId id="1370" r:id="rId9"/>
    <p:sldId id="2076137919" r:id="rId10"/>
    <p:sldId id="2076137922" r:id="rId11"/>
    <p:sldId id="2076137933" r:id="rId12"/>
    <p:sldId id="2076137951" r:id="rId13"/>
    <p:sldId id="2076137923" r:id="rId14"/>
    <p:sldId id="2076137952" r:id="rId15"/>
    <p:sldId id="2076137950" r:id="rId16"/>
    <p:sldId id="2076137934" r:id="rId17"/>
    <p:sldId id="2076137953" r:id="rId18"/>
    <p:sldId id="2076137954" r:id="rId19"/>
    <p:sldId id="2076137955" r:id="rId20"/>
    <p:sldId id="2076137956" r:id="rId21"/>
    <p:sldId id="2076137957" r:id="rId22"/>
    <p:sldId id="2076137958" r:id="rId23"/>
    <p:sldId id="2076137959" r:id="rId24"/>
    <p:sldId id="2076137924" r:id="rId25"/>
    <p:sldId id="2076137935" r:id="rId26"/>
    <p:sldId id="2076137939" r:id="rId27"/>
    <p:sldId id="2076137940" r:id="rId28"/>
    <p:sldId id="2076137941" r:id="rId29"/>
    <p:sldId id="2076137920" r:id="rId30"/>
    <p:sldId id="2076137921" r:id="rId31"/>
  </p:sldIdLst>
  <p:sldSz cx="12436475" cy="6994525"/>
  <p:notesSz cx="6858000" cy="9144000"/>
  <p:custDataLst>
    <p:tags r:id="rId3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51"/>
            <p14:sldId id="2076137923"/>
            <p14:sldId id="2076137952"/>
            <p14:sldId id="2076137950"/>
            <p14:sldId id="2076137934"/>
            <p14:sldId id="2076137953"/>
            <p14:sldId id="2076137954"/>
            <p14:sldId id="2076137955"/>
            <p14:sldId id="2076137956"/>
            <p14:sldId id="2076137957"/>
            <p14:sldId id="2076137958"/>
            <p14:sldId id="2076137959"/>
            <p14:sldId id="2076137924"/>
            <p14:sldId id="2076137935"/>
            <p14:sldId id="2076137939"/>
            <p14:sldId id="2076137940"/>
            <p14:sldId id="207613794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varScale="1">
        <p:scale>
          <a:sx n="89" d="100"/>
          <a:sy n="89" d="100"/>
        </p:scale>
        <p:origin x="696" y="8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tags" Target="tags/tag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7/27/2020 3:30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7/27/2020 3:28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3:28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3:28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https://docs.microsoft.com/en-us/azure/synapse-analytics/security-baseline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3:28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https://docs.microsoft.com/en-us/azure/synapse-analytics/security-baseline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3:28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3:28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88372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3:28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97159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3:28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7/27/2020 3:28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azure/azure-resource-manager/management/resource-providers-and-types"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Add 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703638" y="1135062"/>
            <a:ext cx="4992914" cy="3353091"/>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711788" y="1328051"/>
            <a:ext cx="2765425" cy="1754326"/>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Security + networking</a:t>
            </a:r>
            <a:r>
              <a:rPr lang="en-US" dirty="0">
                <a:solidFill>
                  <a:srgbClr val="171717"/>
                </a:solidFill>
                <a:latin typeface="Segoe UI" panose="020B0502040204020203" pitchFamily="34" charset="0"/>
              </a:rPr>
              <a:t> and check </a:t>
            </a:r>
            <a:r>
              <a:rPr lang="en-US" b="1" dirty="0">
                <a:solidFill>
                  <a:srgbClr val="171717"/>
                </a:solidFill>
                <a:latin typeface="Segoe UI" panose="020B0502040204020203" pitchFamily="34" charset="0"/>
              </a:rPr>
              <a:t>Allow connections from all IP addresses</a:t>
            </a:r>
            <a:r>
              <a:rPr lang="en-US" dirty="0">
                <a:solidFill>
                  <a:srgbClr val="171717"/>
                </a:solidFill>
                <a:latin typeface="Segoe UI" panose="020B0502040204020203" pitchFamily="34" charset="0"/>
              </a:rPr>
              <a:t> during workspace creation</a:t>
            </a:r>
            <a:endParaRPr lang="en-US" dirty="0"/>
          </a:p>
        </p:txBody>
      </p:sp>
      <p:sp>
        <p:nvSpPr>
          <p:cNvPr id="8" name="Rectangle 7">
            <a:extLst>
              <a:ext uri="{FF2B5EF4-FFF2-40B4-BE49-F238E27FC236}">
                <a16:creationId xmlns:a16="http://schemas.microsoft.com/office/drawing/2014/main" id="{DCA81CC5-EB96-4C02-A9B7-B347FA4B06C6}"/>
              </a:ext>
            </a:extLst>
          </p:cNvPr>
          <p:cNvSpPr/>
          <p:nvPr/>
        </p:nvSpPr>
        <p:spPr>
          <a:xfrm>
            <a:off x="904463" y="3497262"/>
            <a:ext cx="2346325" cy="492443"/>
          </a:xfrm>
          <a:prstGeom prst="rect">
            <a:avLst/>
          </a:prstGeom>
        </p:spPr>
        <p:txBody>
          <a:bodyPr wrap="square">
            <a:spAutoFit/>
          </a:bodyPr>
          <a:lstStyle/>
          <a:p>
            <a:pPr algn="ctr"/>
            <a:r>
              <a:rPr lang="en-US" sz="1400" dirty="0">
                <a:solidFill>
                  <a:srgbClr val="171717"/>
                </a:solidFill>
                <a:latin typeface="Segoe UI" panose="020B0502040204020203" pitchFamily="34" charset="0"/>
              </a:rPr>
              <a:t>OR </a:t>
            </a:r>
          </a:p>
          <a:p>
            <a:pPr algn="ctr"/>
            <a:r>
              <a:rPr lang="en-US" sz="1200" dirty="0">
                <a:solidFill>
                  <a:srgbClr val="171717"/>
                </a:solidFill>
                <a:latin typeface="Segoe UI" panose="020B0502040204020203" pitchFamily="34" charset="0"/>
              </a:rPr>
              <a:t>(after the workspace is created)</a:t>
            </a:r>
            <a:endParaRPr lang="en-US" sz="1200" dirty="0"/>
          </a:p>
        </p:txBody>
      </p:sp>
      <p:sp>
        <p:nvSpPr>
          <p:cNvPr id="9" name="Rectangle 8">
            <a:extLst>
              <a:ext uri="{FF2B5EF4-FFF2-40B4-BE49-F238E27FC236}">
                <a16:creationId xmlns:a16="http://schemas.microsoft.com/office/drawing/2014/main" id="{451DD53C-A96E-4327-BA3A-D62EC646BC2F}"/>
              </a:ext>
            </a:extLst>
          </p:cNvPr>
          <p:cNvSpPr/>
          <p:nvPr/>
        </p:nvSpPr>
        <p:spPr>
          <a:xfrm>
            <a:off x="904463" y="4789310"/>
            <a:ext cx="4170774" cy="1200329"/>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Firewalls</a:t>
            </a:r>
            <a:r>
              <a:rPr lang="en-US" dirty="0">
                <a:solidFill>
                  <a:srgbClr val="171717"/>
                </a:solidFill>
                <a:latin typeface="Segoe UI" panose="020B0502040204020203" pitchFamily="34" charset="0"/>
              </a:rPr>
              <a:t> under </a:t>
            </a:r>
            <a:r>
              <a:rPr lang="en-US" b="1" dirty="0">
                <a:solidFill>
                  <a:srgbClr val="171717"/>
                </a:solidFill>
                <a:latin typeface="Segoe UI" panose="020B0502040204020203" pitchFamily="34" charset="0"/>
              </a:rPr>
              <a:t>Security</a:t>
            </a:r>
            <a:r>
              <a:rPr lang="en-US" dirty="0">
                <a:solidFill>
                  <a:srgbClr val="171717"/>
                </a:solidFill>
                <a:latin typeface="Segoe UI" panose="020B0502040204020203" pitchFamily="34" charset="0"/>
              </a:rPr>
              <a:t> from Azure portal. To add a new IP firewall rule, give it a name, Start IP, and End IP. Select </a:t>
            </a:r>
            <a:r>
              <a:rPr lang="en-US" b="1" dirty="0">
                <a:solidFill>
                  <a:srgbClr val="171717"/>
                </a:solidFill>
                <a:latin typeface="Segoe UI" panose="020B0502040204020203" pitchFamily="34" charset="0"/>
              </a:rPr>
              <a:t>Save</a:t>
            </a:r>
            <a:r>
              <a:rPr lang="en-US" dirty="0">
                <a:solidFill>
                  <a:srgbClr val="171717"/>
                </a:solidFill>
                <a:latin typeface="Segoe UI" panose="020B0502040204020203" pitchFamily="34" charset="0"/>
              </a:rPr>
              <a:t> when done</a:t>
            </a:r>
            <a:endParaRPr lang="en-US"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314396" y="3878262"/>
            <a:ext cx="4992913" cy="2818437"/>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Managed workspace Virtual Network - </a:t>
            </a:r>
            <a:r>
              <a:rPr lang="en-US" dirty="0"/>
              <a:t>Definition</a:t>
            </a:r>
          </a:p>
        </p:txBody>
      </p:sp>
      <p:sp>
        <p:nvSpPr>
          <p:cNvPr id="3" name="Text Placeholder 2">
            <a:extLst>
              <a:ext uri="{FF2B5EF4-FFF2-40B4-BE49-F238E27FC236}">
                <a16:creationId xmlns:a16="http://schemas.microsoft.com/office/drawing/2014/main" id="{29BD21A3-059E-4561-B3E0-BC8083E58604}"/>
              </a:ext>
            </a:extLst>
          </p:cNvPr>
          <p:cNvSpPr>
            <a:spLocks noGrp="1"/>
          </p:cNvSpPr>
          <p:nvPr>
            <p:ph type="body" sz="quarter" idx="10"/>
          </p:nvPr>
        </p:nvSpPr>
        <p:spPr>
          <a:xfrm>
            <a:off x="582447" y="2430462"/>
            <a:ext cx="11239464" cy="923330"/>
          </a:xfrm>
        </p:spPr>
        <p:txBody>
          <a:bodyPr/>
          <a:lstStyle/>
          <a:p>
            <a:r>
              <a:rPr lang="en-US" sz="2000" dirty="0"/>
              <a:t>When you create your Azure Synapse workspace, you can choose to associate it to a Microsoft Azure Virtual Network. The Virtual Network associated with your workspace is managed by Azure Synapse. This Virtual Network is called a </a:t>
            </a:r>
            <a:r>
              <a:rPr lang="en-US" sz="2000" b="1" i="1" dirty="0"/>
              <a:t>Managed workspace Virtual Network</a:t>
            </a:r>
            <a:r>
              <a:rPr lang="en-US" sz="2000" b="1" dirty="0"/>
              <a:t>.</a:t>
            </a:r>
          </a:p>
        </p:txBody>
      </p:sp>
    </p:spTree>
    <p:extLst>
      <p:ext uri="{BB962C8B-B14F-4D97-AF65-F5344CB8AC3E}">
        <p14:creationId xmlns:p14="http://schemas.microsoft.com/office/powerpoint/2010/main" val="2558943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Managed workspace Virtual Network</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693319"/>
          </a:xfrm>
        </p:spPr>
        <p:txBody>
          <a:bodyPr/>
          <a:lstStyle/>
          <a:p>
            <a:pPr marL="0" indent="0">
              <a:buNone/>
            </a:pPr>
            <a:r>
              <a:rPr lang="en-US" sz="2000" dirty="0"/>
              <a:t>Managed workspace Virtual Network provides you value in four ways:</a:t>
            </a:r>
          </a:p>
          <a:p>
            <a:endParaRPr lang="en-US" sz="2000" dirty="0"/>
          </a:p>
          <a:p>
            <a:r>
              <a:rPr lang="en-US" sz="2000" dirty="0"/>
              <a:t>With a Managed workspace Virtual Network you can offload the burden of managing the Virtual Network to Azure Synapse.</a:t>
            </a:r>
          </a:p>
          <a:p>
            <a:r>
              <a:rPr lang="en-US" sz="2000" dirty="0"/>
              <a:t>You don't have to configure inbound NSG rules on your own Virtual Networks to allow Azure Synapse management traffic to enter your Virtual Network. Misconfiguration of these NSG rules causes service disruption for customers.</a:t>
            </a:r>
          </a:p>
          <a:p>
            <a:r>
              <a:rPr lang="en-US" sz="2000" dirty="0"/>
              <a:t>You don't need to create a subnet for your Spark clusters based on peak load.</a:t>
            </a:r>
          </a:p>
          <a:p>
            <a:r>
              <a:rPr lang="en-US" sz="2000" dirty="0"/>
              <a:t>Managed workspace Virtual Network along with Managed private endpoints protects against data exfiltration. You can only create Managed private endpoints in a workspace that has a Managed workspace Virtual Network associated with it.</a:t>
            </a:r>
          </a:p>
        </p:txBody>
      </p:sp>
    </p:spTree>
    <p:extLst>
      <p:ext uri="{BB962C8B-B14F-4D97-AF65-F5344CB8AC3E}">
        <p14:creationId xmlns:p14="http://schemas.microsoft.com/office/powerpoint/2010/main" val="22570514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27037" y="1973262"/>
            <a:ext cx="11049000" cy="1981200"/>
          </a:xfrm>
        </p:spPr>
        <p:txBody>
          <a:bodyPr/>
          <a:lstStyle/>
          <a:p>
            <a:r>
              <a:rPr lang="en-US" dirty="0"/>
              <a:t>First: register the Network resource provider. Registering a resource provider configures your subscription to work with the resource provider. Choose </a:t>
            </a:r>
            <a:r>
              <a:rPr lang="en-US" i="1" dirty="0" err="1"/>
              <a:t>Microsoft.Network</a:t>
            </a:r>
            <a:r>
              <a:rPr lang="en-US" dirty="0"/>
              <a:t> from the list of resource providers when you </a:t>
            </a:r>
            <a:r>
              <a:rPr lang="en-US" dirty="0">
                <a:hlinkClick r:id="rId2"/>
              </a:rPr>
              <a:t>register</a:t>
            </a:r>
            <a:r>
              <a:rPr lang="en-US" dirty="0"/>
              <a:t>.</a:t>
            </a:r>
          </a:p>
        </p:txBody>
      </p:sp>
    </p:spTree>
    <p:extLst>
      <p:ext uri="{BB962C8B-B14F-4D97-AF65-F5344CB8AC3E}">
        <p14:creationId xmlns:p14="http://schemas.microsoft.com/office/powerpoint/2010/main" val="18677738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27037" y="1973262"/>
            <a:ext cx="4038600" cy="4099584"/>
          </a:xfrm>
        </p:spPr>
        <p:txBody>
          <a:bodyPr/>
          <a:lstStyle/>
          <a:p>
            <a:r>
              <a:rPr lang="en-US" sz="1800" dirty="0"/>
              <a:t>First: register the Network resource provider. </a:t>
            </a:r>
          </a:p>
          <a:p>
            <a:r>
              <a:rPr lang="en-US" sz="1600" dirty="0"/>
              <a:t>In the </a:t>
            </a:r>
            <a:r>
              <a:rPr lang="en-US" sz="1600" b="1" dirty="0"/>
              <a:t>All services</a:t>
            </a:r>
            <a:r>
              <a:rPr lang="en-US" sz="1600" dirty="0"/>
              <a:t> box, enter </a:t>
            </a:r>
            <a:r>
              <a:rPr lang="en-US" sz="1600" b="1" dirty="0"/>
              <a:t>subscription</a:t>
            </a:r>
            <a:r>
              <a:rPr lang="en-US" sz="1600" dirty="0"/>
              <a:t>, and then select </a:t>
            </a:r>
            <a:r>
              <a:rPr lang="en-US" sz="1600" b="1" dirty="0"/>
              <a:t>Subscriptions</a:t>
            </a:r>
            <a:r>
              <a:rPr lang="en-US" sz="1600" dirty="0"/>
              <a:t>.</a:t>
            </a:r>
          </a:p>
          <a:p>
            <a:endParaRPr lang="en-US" sz="1600" dirty="0"/>
          </a:p>
          <a:p>
            <a:endParaRPr lang="en-US" sz="1600" dirty="0"/>
          </a:p>
          <a:p>
            <a:r>
              <a:rPr lang="en-US" sz="1600" b="1" dirty="0"/>
              <a:t>Select Resource providers and view the list of available resource providers. Select Register after selecting the </a:t>
            </a:r>
            <a:r>
              <a:rPr lang="en-US" sz="1600" b="1" i="1" dirty="0" err="1"/>
              <a:t>Microsoft.Network</a:t>
            </a:r>
            <a:r>
              <a:rPr lang="en-US" sz="1600" b="1" i="1" dirty="0"/>
              <a:t> </a:t>
            </a:r>
            <a:r>
              <a:rPr lang="en-US" sz="1600" b="1" dirty="0"/>
              <a:t>resource provider.</a:t>
            </a:r>
          </a:p>
          <a:p>
            <a:endParaRPr lang="en-US" sz="1600" b="1" dirty="0"/>
          </a:p>
          <a:p>
            <a:r>
              <a:rPr lang="en-US" sz="1600" b="1" dirty="0"/>
              <a:t>Alternatively you can use the Azure </a:t>
            </a:r>
            <a:r>
              <a:rPr lang="en-US" sz="1600" b="1" dirty="0" err="1"/>
              <a:t>Powershell</a:t>
            </a:r>
            <a:r>
              <a:rPr lang="en-US" sz="1600" b="1" dirty="0"/>
              <a:t> command </a:t>
            </a:r>
          </a:p>
          <a:p>
            <a:endParaRPr lang="en-US" sz="1600" b="1" dirty="0"/>
          </a:p>
        </p:txBody>
      </p:sp>
      <p:grpSp>
        <p:nvGrpSpPr>
          <p:cNvPr id="15" name="Group 14">
            <a:extLst>
              <a:ext uri="{FF2B5EF4-FFF2-40B4-BE49-F238E27FC236}">
                <a16:creationId xmlns:a16="http://schemas.microsoft.com/office/drawing/2014/main" id="{B76CF3D7-0E54-4CF9-8EEA-14AA3D25799C}"/>
              </a:ext>
            </a:extLst>
          </p:cNvPr>
          <p:cNvGrpSpPr/>
          <p:nvPr/>
        </p:nvGrpSpPr>
        <p:grpSpPr>
          <a:xfrm>
            <a:off x="4008437" y="1236216"/>
            <a:ext cx="7250711" cy="2261046"/>
            <a:chOff x="4008437" y="1236216"/>
            <a:chExt cx="7250711" cy="2261046"/>
          </a:xfrm>
        </p:grpSpPr>
        <p:pic>
          <p:nvPicPr>
            <p:cNvPr id="3" name="Picture 2">
              <a:extLst>
                <a:ext uri="{FF2B5EF4-FFF2-40B4-BE49-F238E27FC236}">
                  <a16:creationId xmlns:a16="http://schemas.microsoft.com/office/drawing/2014/main" id="{3439B41F-6CA2-49A5-A80F-2E3BC65E3736}"/>
                </a:ext>
              </a:extLst>
            </p:cNvPr>
            <p:cNvPicPr>
              <a:picLocks noChangeAspect="1"/>
            </p:cNvPicPr>
            <p:nvPr/>
          </p:nvPicPr>
          <p:blipFill>
            <a:blip r:embed="rId2"/>
            <a:stretch>
              <a:fillRect/>
            </a:stretch>
          </p:blipFill>
          <p:spPr>
            <a:xfrm>
              <a:off x="5901725" y="1236216"/>
              <a:ext cx="5357423" cy="2261046"/>
            </a:xfrm>
            <a:prstGeom prst="rect">
              <a:avLst/>
            </a:prstGeom>
          </p:spPr>
        </p:pic>
        <p:sp>
          <p:nvSpPr>
            <p:cNvPr id="4" name="Rectangle 3">
              <a:extLst>
                <a:ext uri="{FF2B5EF4-FFF2-40B4-BE49-F238E27FC236}">
                  <a16:creationId xmlns:a16="http://schemas.microsoft.com/office/drawing/2014/main" id="{AC8AD61D-835A-4680-8BEA-E60A51B28392}"/>
                </a:ext>
              </a:extLst>
            </p:cNvPr>
            <p:cNvSpPr/>
            <p:nvPr/>
          </p:nvSpPr>
          <p:spPr bwMode="auto">
            <a:xfrm>
              <a:off x="6848459" y="1992240"/>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3884DF3-A8C9-4BD0-943A-22ECA7CCAC8B}"/>
                </a:ext>
              </a:extLst>
            </p:cNvPr>
            <p:cNvSpPr/>
            <p:nvPr/>
          </p:nvSpPr>
          <p:spPr bwMode="auto">
            <a:xfrm>
              <a:off x="7894637" y="243046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100885BC-C62B-4762-800D-09AF88ADA64B}"/>
                </a:ext>
              </a:extLst>
            </p:cNvPr>
            <p:cNvCxnSpPr>
              <a:cxnSpLocks/>
            </p:cNvCxnSpPr>
            <p:nvPr/>
          </p:nvCxnSpPr>
          <p:spPr>
            <a:xfrm flipV="1">
              <a:off x="4008437" y="2297040"/>
              <a:ext cx="2590800" cy="285822"/>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404858C-EA07-4153-80DB-91C66CE6E76B}"/>
              </a:ext>
            </a:extLst>
          </p:cNvPr>
          <p:cNvGrpSpPr/>
          <p:nvPr/>
        </p:nvGrpSpPr>
        <p:grpSpPr>
          <a:xfrm>
            <a:off x="4275011" y="3210524"/>
            <a:ext cx="7939736" cy="2898788"/>
            <a:chOff x="4275011" y="3210524"/>
            <a:chExt cx="7939736"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3"/>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4275011" y="4349184"/>
              <a:ext cx="2933826" cy="1409125"/>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8B984936-6552-4C0A-9B78-2E2349B0A35A}"/>
              </a:ext>
            </a:extLst>
          </p:cNvPr>
          <p:cNvSpPr txBox="1"/>
          <p:nvPr/>
        </p:nvSpPr>
        <p:spPr>
          <a:xfrm>
            <a:off x="600059" y="5857422"/>
            <a:ext cx="5569037" cy="523220"/>
          </a:xfrm>
          <a:prstGeom prst="rect">
            <a:avLst/>
          </a:prstGeom>
          <a:noFill/>
        </p:spPr>
        <p:txBody>
          <a:bodyPr wrap="square" lIns="0" tIns="0" rIns="0" bIns="0" rtlCol="0">
            <a:spAutoFit/>
          </a:bodyPr>
          <a:lstStyle/>
          <a:p>
            <a:pPr lvl="0" defTabSz="951304">
              <a:spcBef>
                <a:spcPct val="20000"/>
              </a:spcBef>
              <a:buSzPct val="90000"/>
            </a:pPr>
            <a:r>
              <a:rPr lang="en-US" sz="1400" dirty="0">
                <a:solidFill>
                  <a:srgbClr val="0101FD"/>
                </a:solidFill>
                <a:latin typeface="SFMono-Regular"/>
                <a:cs typeface="Segoe UI Semilight" panose="020B0402040204020203" pitchFamily="34" charset="0"/>
              </a:rPr>
              <a:t>&gt; Register-</a:t>
            </a:r>
            <a:r>
              <a:rPr lang="en-US" sz="1400" dirty="0" err="1">
                <a:solidFill>
                  <a:srgbClr val="0101FD"/>
                </a:solidFill>
                <a:latin typeface="SFMono-Regular"/>
                <a:cs typeface="Segoe UI Semilight" panose="020B0402040204020203" pitchFamily="34" charset="0"/>
              </a:rPr>
              <a:t>AzResourceProvider</a:t>
            </a:r>
            <a:r>
              <a:rPr lang="en-US" sz="1400" dirty="0">
                <a:solidFill>
                  <a:srgbClr val="007D9A"/>
                </a:solidFill>
                <a:latin typeface="SFMono-Regular"/>
                <a:cs typeface="Segoe UI Semilight" panose="020B0402040204020203" pitchFamily="34" charset="0"/>
              </a:rPr>
              <a:t> -</a:t>
            </a:r>
            <a:r>
              <a:rPr lang="en-US" sz="1400" dirty="0" err="1">
                <a:solidFill>
                  <a:srgbClr val="007D9A"/>
                </a:solidFill>
                <a:latin typeface="SFMono-Regular"/>
                <a:cs typeface="Segoe UI Semilight" panose="020B0402040204020203" pitchFamily="34" charset="0"/>
              </a:rPr>
              <a:t>ProviderNamespace</a:t>
            </a:r>
            <a:r>
              <a:rPr lang="en-US" sz="1400" dirty="0">
                <a:solidFill>
                  <a:srgbClr val="171717"/>
                </a:solidFill>
                <a:latin typeface="SFMono-Regular"/>
                <a:cs typeface="Segoe UI Semilight" panose="020B0402040204020203" pitchFamily="34" charset="0"/>
              </a:rPr>
              <a:t> </a:t>
            </a:r>
            <a:r>
              <a:rPr lang="en-US" sz="1400" dirty="0" err="1">
                <a:solidFill>
                  <a:srgbClr val="171717"/>
                </a:solidFill>
                <a:latin typeface="SFMono-Regular"/>
                <a:cs typeface="Segoe UI Semilight" panose="020B0402040204020203" pitchFamily="34" charset="0"/>
              </a:rPr>
              <a:t>Microsoft.Network</a:t>
            </a:r>
            <a:endParaRPr lang="en-US" sz="1400" b="1" dirty="0">
              <a:gradFill>
                <a:gsLst>
                  <a:gs pos="1250">
                    <a:srgbClr val="1A1A1A"/>
                  </a:gs>
                  <a:gs pos="100000">
                    <a:srgbClr val="1A1A1A"/>
                  </a:gs>
                </a:gsLst>
                <a:lin ang="5400000" scaled="0"/>
              </a:gradFill>
              <a:latin typeface="Segoe UI Semibold"/>
              <a:cs typeface="Segoe UI Semilight" panose="020B0402040204020203" pitchFamily="34" charset="0"/>
            </a:endParaRP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05300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Check the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27037" y="1973262"/>
            <a:ext cx="4437114" cy="1280351"/>
          </a:xfrm>
        </p:spPr>
        <p:txBody>
          <a:bodyPr/>
          <a:lstStyle/>
          <a:p>
            <a:pPr marL="0" indent="0">
              <a:buNone/>
            </a:pPr>
            <a:r>
              <a:rPr lang="en-US" sz="1600" dirty="0"/>
              <a:t>Check whether your Azure Synapse workspace is associated to a Managed workspace Virtual Network by selecting Overview from Azure portal.</a:t>
            </a:r>
          </a:p>
          <a:p>
            <a:endParaRPr lang="en-US" sz="1600" dirty="0"/>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74AE1DCD-585C-49E8-A960-4C59EFAD1F0E}"/>
                  </a:ext>
                </a:extLst>
              </p:cNvPr>
              <p:cNvGraphicFramePr>
                <a:graphicFrameLocks noChangeAspect="1"/>
              </p:cNvGraphicFramePr>
              <p:nvPr>
                <p:extLst>
                  <p:ext uri="{D42A27DB-BD31-4B8C-83A1-F6EECF244321}">
                    <p14:modId xmlns:p14="http://schemas.microsoft.com/office/powerpoint/2010/main" val="603869797"/>
                  </p:ext>
                </p:extLst>
              </p:nvPr>
            </p:nvGraphicFramePr>
            <p:xfrm>
              <a:off x="-3921362" y="3074901"/>
              <a:ext cx="3109119" cy="1748631"/>
            </p:xfrm>
            <a:graphic>
              <a:graphicData uri="http://schemas.microsoft.com/office/powerpoint/2016/slidezoom">
                <pslz:sldZm>
                  <pslz:sldZmObj sldId="2076137954" cId="2290530080">
                    <pslz:zmPr id="{E37CEE02-096A-49A4-A7D1-17AC45B0F280}" returnToParent="0" transitionDur="1000">
                      <p166:blipFill xmlns:p166="http://schemas.microsoft.com/office/powerpoint/2016/6/main">
                        <a:blip r:embed="rId3"/>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9" name="Slide Zoom 8">
                <a:hlinkClick r:id="rId4" action="ppaction://hlinksldjump"/>
                <a:extLst>
                  <a:ext uri="{FF2B5EF4-FFF2-40B4-BE49-F238E27FC236}">
                    <a16:creationId xmlns:a16="http://schemas.microsoft.com/office/drawing/2014/main" id="{74AE1DCD-585C-49E8-A960-4C59EFAD1F0E}"/>
                  </a:ext>
                </a:extLst>
              </p:cNvPr>
              <p:cNvPicPr>
                <a:picLocks noGrp="1" noRot="1" noChangeAspect="1" noMove="1" noResize="1" noEditPoints="1" noAdjustHandles="1" noChangeArrowheads="1" noChangeShapeType="1"/>
              </p:cNvPicPr>
              <p:nvPr/>
            </p:nvPicPr>
            <p:blipFill>
              <a:blip r:embed="rId5"/>
              <a:stretch>
                <a:fillRect/>
              </a:stretch>
            </p:blipFill>
            <p:spPr>
              <a:xfrm>
                <a:off x="-3921362" y="3074901"/>
                <a:ext cx="3109119" cy="1748631"/>
              </a:xfrm>
              <a:prstGeom prst="rect">
                <a:avLst/>
              </a:prstGeom>
              <a:ln w="3175">
                <a:solidFill>
                  <a:prstClr val="ltGray"/>
                </a:solidFill>
              </a:ln>
            </p:spPr>
          </p:pic>
        </mc:Fallback>
      </mc:AlternateContent>
      <p:pic>
        <p:nvPicPr>
          <p:cNvPr id="10" name="Picture 9">
            <a:extLst>
              <a:ext uri="{FF2B5EF4-FFF2-40B4-BE49-F238E27FC236}">
                <a16:creationId xmlns:a16="http://schemas.microsoft.com/office/drawing/2014/main" id="{D79656E0-129C-4666-A044-B34CE3CDBACD}"/>
              </a:ext>
            </a:extLst>
          </p:cNvPr>
          <p:cNvPicPr>
            <a:picLocks noChangeAspect="1"/>
          </p:cNvPicPr>
          <p:nvPr/>
        </p:nvPicPr>
        <p:blipFill>
          <a:blip r:embed="rId6"/>
          <a:srcRect/>
          <a:stretch/>
        </p:blipFill>
        <p:spPr>
          <a:xfrm>
            <a:off x="4999037" y="2426864"/>
            <a:ext cx="6705600" cy="3268699"/>
          </a:xfrm>
          <a:prstGeom prst="rect">
            <a:avLst/>
          </a:prstGeom>
        </p:spPr>
      </p:pic>
    </p:spTree>
    <p:extLst>
      <p:ext uri="{BB962C8B-B14F-4D97-AF65-F5344CB8AC3E}">
        <p14:creationId xmlns:p14="http://schemas.microsoft.com/office/powerpoint/2010/main" val="26489173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a:xfrm>
            <a:off x="600059" y="466301"/>
            <a:ext cx="11239464" cy="553998"/>
          </a:xfrm>
        </p:spPr>
        <p:txBody>
          <a:bodyPr/>
          <a:lstStyle/>
          <a:p>
            <a:r>
              <a:rPr lang="en-US" b="1" dirty="0"/>
              <a:t>Managed private endpoints - </a:t>
            </a:r>
            <a:r>
              <a:rPr lang="en-US" dirty="0"/>
              <a:t>Definition</a:t>
            </a:r>
          </a:p>
        </p:txBody>
      </p:sp>
      <p:sp>
        <p:nvSpPr>
          <p:cNvPr id="3" name="Text Placeholder 2">
            <a:extLst>
              <a:ext uri="{FF2B5EF4-FFF2-40B4-BE49-F238E27FC236}">
                <a16:creationId xmlns:a16="http://schemas.microsoft.com/office/drawing/2014/main" id="{29BD21A3-059E-4561-B3E0-BC8083E58604}"/>
              </a:ext>
            </a:extLst>
          </p:cNvPr>
          <p:cNvSpPr>
            <a:spLocks noGrp="1"/>
          </p:cNvSpPr>
          <p:nvPr>
            <p:ph type="body" sz="quarter" idx="10"/>
          </p:nvPr>
        </p:nvSpPr>
        <p:spPr>
          <a:xfrm>
            <a:off x="591411" y="1668462"/>
            <a:ext cx="11239464" cy="3754874"/>
          </a:xfrm>
        </p:spPr>
        <p:txBody>
          <a:bodyPr/>
          <a:lstStyle/>
          <a:p>
            <a:r>
              <a:rPr lang="en-US" sz="2000" dirty="0"/>
              <a:t>Managed private endpoints are private endpoints created in the Managed workspace Microsoft Azure Virtual Network establishing a private link to Azure resources. Azure Synapse manages these private endpoints on your behalf.</a:t>
            </a:r>
          </a:p>
          <a:p>
            <a:endParaRPr lang="en-US" sz="2000" b="1" dirty="0"/>
          </a:p>
          <a:p>
            <a:r>
              <a:rPr lang="en-US" sz="2000" b="1" dirty="0"/>
              <a:t>Only supported in Azure Synapse workspaces with a Managed workspace Virtual Network</a:t>
            </a:r>
          </a:p>
          <a:p>
            <a:endParaRPr lang="en-US" sz="2000" b="1" dirty="0"/>
          </a:p>
          <a:p>
            <a:r>
              <a:rPr lang="en-US" sz="2000" b="1" dirty="0"/>
              <a:t>Initially created in a “Pending” state in Azure Synapse, initiates an approval workflow, and can be approved/rejected by the Private link resource owner. </a:t>
            </a:r>
          </a:p>
          <a:p>
            <a:endParaRPr lang="en-US" sz="2000" b="1" dirty="0"/>
          </a:p>
          <a:p>
            <a:r>
              <a:rPr lang="en-US" sz="2000" b="1" dirty="0"/>
              <a:t>Only a Managed private endpoint in an </a:t>
            </a:r>
            <a:r>
              <a:rPr lang="en-US" sz="2000" b="1" dirty="0">
                <a:solidFill>
                  <a:srgbClr val="C00000"/>
                </a:solidFill>
              </a:rPr>
              <a:t>approved</a:t>
            </a:r>
            <a:r>
              <a:rPr lang="en-US" sz="2000" b="1" dirty="0"/>
              <a:t> state can send traffic to a given private link resource.</a:t>
            </a:r>
          </a:p>
        </p:txBody>
      </p:sp>
    </p:spTree>
    <p:extLst>
      <p:ext uri="{BB962C8B-B14F-4D97-AF65-F5344CB8AC3E}">
        <p14:creationId xmlns:p14="http://schemas.microsoft.com/office/powerpoint/2010/main" val="1203554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600059" y="466301"/>
            <a:ext cx="11239464" cy="1661993"/>
          </a:xfrm>
        </p:spPr>
        <p:txBody>
          <a:bodyPr/>
          <a:lstStyle/>
          <a:p>
            <a:r>
              <a:rPr lang="en-US" b="1" dirty="0"/>
              <a:t>Managed private endpoints for SQL pool and SQL on-demand</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96952" y="1592262"/>
            <a:ext cx="11239464" cy="886397"/>
          </a:xfrm>
        </p:spPr>
        <p:txBody>
          <a:bodyPr/>
          <a:lstStyle/>
          <a:p>
            <a:r>
              <a:rPr lang="en-US" sz="1800" dirty="0"/>
              <a:t>When a workspace is created, Azure Synapse automatically creates two Managed private endpoints to SQL pool and SQL on-demand in that workspace. </a:t>
            </a:r>
          </a:p>
          <a:p>
            <a:r>
              <a:rPr lang="en-US" sz="1800" dirty="0"/>
              <a:t>Select Manage in the left navigation, then select Managed Virtual Networks to see then in the Studio.</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2"/>
          <a:srcRect t="6094"/>
          <a:stretch/>
        </p:blipFill>
        <p:spPr>
          <a:xfrm>
            <a:off x="1646237" y="2582862"/>
            <a:ext cx="9750738" cy="3645405"/>
          </a:xfrm>
          <a:prstGeom prst="rect">
            <a:avLst/>
          </a:prstGeom>
        </p:spPr>
      </p:pic>
    </p:spTree>
    <p:extLst>
      <p:ext uri="{BB962C8B-B14F-4D97-AF65-F5344CB8AC3E}">
        <p14:creationId xmlns:p14="http://schemas.microsoft.com/office/powerpoint/2010/main" val="19126785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26D9E24-93DB-4AF2-8B37-50021464799F}"/>
              </a:ext>
            </a:extLst>
          </p:cNvPr>
          <p:cNvSpPr>
            <a:spLocks noGrp="1"/>
          </p:cNvSpPr>
          <p:nvPr>
            <p:ph type="body" sz="quarter" idx="10"/>
          </p:nvPr>
        </p:nvSpPr>
        <p:spPr/>
        <p:txBody>
          <a:bodyPr/>
          <a:lstStyle/>
          <a:p>
            <a:endParaRPr lang="en-US" dirty="0"/>
          </a:p>
        </p:txBody>
      </p:sp>
      <p:pic>
        <p:nvPicPr>
          <p:cNvPr id="5" name="Picture 4" descr="A close up of text on a white background&#10;&#10;Description automatically generated">
            <a:extLst>
              <a:ext uri="{FF2B5EF4-FFF2-40B4-BE49-F238E27FC236}">
                <a16:creationId xmlns:a16="http://schemas.microsoft.com/office/drawing/2014/main" id="{C6C65B67-49E4-44CF-85C7-EEC95AB67A1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5000"/>
                    </a14:imgEffect>
                  </a14:imgLayer>
                </a14:imgProps>
              </a:ext>
            </a:extLst>
          </a:blip>
          <a:stretch>
            <a:fillRect/>
          </a:stretch>
        </p:blipFill>
        <p:spPr>
          <a:xfrm>
            <a:off x="1986547" y="1211262"/>
            <a:ext cx="8458200" cy="5093323"/>
          </a:xfrm>
          <a:prstGeom prst="rect">
            <a:avLst/>
          </a:prstGeom>
        </p:spPr>
      </p:pic>
    </p:spTree>
    <p:extLst>
      <p:ext uri="{BB962C8B-B14F-4D97-AF65-F5344CB8AC3E}">
        <p14:creationId xmlns:p14="http://schemas.microsoft.com/office/powerpoint/2010/main" val="12682813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32500C-9ACB-4AA7-9C5A-6A1C99DF00B4}"/>
              </a:ext>
            </a:extLst>
          </p:cNvPr>
          <p:cNvSpPr>
            <a:spLocks noGrp="1"/>
          </p:cNvSpPr>
          <p:nvPr>
            <p:ph type="body" sz="quarter" idx="10"/>
          </p:nvPr>
        </p:nvSpPr>
        <p:spPr/>
        <p:txBody>
          <a:bodyPr/>
          <a:lstStyle/>
          <a:p>
            <a:endParaRPr lang="en-US" dirty="0"/>
          </a:p>
        </p:txBody>
      </p:sp>
      <p:pic>
        <p:nvPicPr>
          <p:cNvPr id="7" name="Picture 6" descr="A picture containing text&#10;&#10;Description automatically generated">
            <a:extLst>
              <a:ext uri="{FF2B5EF4-FFF2-40B4-BE49-F238E27FC236}">
                <a16:creationId xmlns:a16="http://schemas.microsoft.com/office/drawing/2014/main" id="{4FBE8B90-F666-4BD1-A1F9-39B8BF00C32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5462" b="1109"/>
          <a:stretch/>
        </p:blipFill>
        <p:spPr>
          <a:xfrm>
            <a:off x="1265237" y="260572"/>
            <a:ext cx="8572500" cy="6473380"/>
          </a:xfrm>
          <a:prstGeom prst="rect">
            <a:avLst/>
          </a:prstGeom>
        </p:spPr>
      </p:pic>
    </p:spTree>
    <p:extLst>
      <p:ext uri="{BB962C8B-B14F-4D97-AF65-F5344CB8AC3E}">
        <p14:creationId xmlns:p14="http://schemas.microsoft.com/office/powerpoint/2010/main" val="20767209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Auditing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Auditing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473019"/>
          </a:xfrm>
        </p:spPr>
        <p:txBody>
          <a:bodyPr/>
          <a:lstStyle/>
          <a:p>
            <a:pPr marL="12305" indent="0">
              <a:spcBef>
                <a:spcPts val="790"/>
              </a:spcBef>
              <a:buNone/>
              <a:tabLst>
                <a:tab pos="246750" algn="l"/>
              </a:tabLst>
            </a:pPr>
            <a:r>
              <a:rPr lang="en-US" spc="-20" dirty="0">
                <a:latin typeface="Calibri"/>
                <a:cs typeface="Calibri"/>
              </a:rPr>
              <a:t>You can use SQL Database auditing to:</a:t>
            </a:r>
          </a:p>
          <a:p>
            <a:pPr marL="479251" lvl="1" indent="-233797">
              <a:spcBef>
                <a:spcPts val="790"/>
              </a:spcBef>
              <a:buFont typeface="Arial"/>
              <a:buChar char="•"/>
              <a:tabLst>
                <a:tab pos="246750" algn="l"/>
              </a:tabLst>
            </a:pPr>
            <a:r>
              <a:rPr lang="en-US" spc="-20" dirty="0">
                <a:latin typeface="Calibri"/>
                <a:cs typeface="Calibri"/>
              </a:rPr>
              <a:t>Retain an audit trail of selected events</a:t>
            </a:r>
          </a:p>
          <a:p>
            <a:pPr marL="479251" lvl="1" indent="-233797">
              <a:spcBef>
                <a:spcPts val="790"/>
              </a:spcBef>
              <a:buFont typeface="Arial"/>
              <a:buChar char="•"/>
              <a:tabLst>
                <a:tab pos="246750" algn="l"/>
              </a:tabLst>
            </a:pPr>
            <a:r>
              <a:rPr lang="en-US" spc="-20" dirty="0">
                <a:latin typeface="Calibri"/>
                <a:cs typeface="Calibri"/>
              </a:rPr>
              <a:t>Report on database activity</a:t>
            </a:r>
          </a:p>
          <a:p>
            <a:pPr marL="479251" lvl="1" indent="-233797">
              <a:spcBef>
                <a:spcPts val="790"/>
              </a:spcBef>
              <a:buFont typeface="Arial"/>
              <a:buChar char="•"/>
              <a:tabLst>
                <a:tab pos="246750" algn="l"/>
              </a:tabLst>
            </a:pPr>
            <a:r>
              <a:rPr lang="en-US" spc="-20" dirty="0">
                <a:latin typeface="Calibri"/>
                <a:cs typeface="Calibri"/>
              </a:rPr>
              <a:t>Analyze reports</a:t>
            </a:r>
            <a:br>
              <a:rPr lang="en-US" spc="-20" dirty="0">
                <a:latin typeface="Calibri"/>
                <a:cs typeface="Calibri"/>
              </a:rPr>
            </a:br>
            <a:endParaRPr lang="en-US" spc="-20" dirty="0">
              <a:latin typeface="Calibri"/>
              <a:cs typeface="Calibri"/>
            </a:endParaRPr>
          </a:p>
          <a:p>
            <a:pPr marL="12305" indent="0">
              <a:spcBef>
                <a:spcPts val="790"/>
              </a:spcBef>
              <a:buNone/>
              <a:tabLst>
                <a:tab pos="246750" algn="l"/>
              </a:tabLst>
            </a:pPr>
            <a:r>
              <a:rPr lang="en-US" sz="3600" spc="-20" dirty="0">
                <a:latin typeface="Calibri"/>
                <a:cs typeface="Calibri"/>
              </a:rPr>
              <a:t>Auditing limitations</a:t>
            </a:r>
          </a:p>
          <a:p>
            <a:pPr marL="479251" lvl="1" indent="-233797">
              <a:spcBef>
                <a:spcPts val="790"/>
              </a:spcBef>
              <a:buFont typeface="Arial"/>
              <a:buChar char="•"/>
              <a:tabLst>
                <a:tab pos="246750" algn="l"/>
              </a:tabLst>
            </a:pPr>
            <a:r>
              <a:rPr lang="en-US" dirty="0"/>
              <a:t>Premium storage is currently not supported.</a:t>
            </a:r>
          </a:p>
          <a:p>
            <a:pPr marL="479251" lvl="1" indent="-233797">
              <a:spcBef>
                <a:spcPts val="790"/>
              </a:spcBef>
              <a:buFont typeface="Arial"/>
              <a:buChar char="•"/>
              <a:tabLst>
                <a:tab pos="246750" algn="l"/>
              </a:tabLst>
            </a:pPr>
            <a:r>
              <a:rPr lang="en-US" dirty="0"/>
              <a:t>Hierarchical namespace for Azure Data Lake Storage Gen2 storage account is currently not supported.</a:t>
            </a:r>
          </a:p>
          <a:p>
            <a:pPr marL="479251" lvl="1" indent="-233797">
              <a:spcBef>
                <a:spcPts val="790"/>
              </a:spcBef>
              <a:buFont typeface="Arial"/>
              <a:buChar char="•"/>
              <a:tabLst>
                <a:tab pos="246750" algn="l"/>
              </a:tabLst>
            </a:pPr>
            <a:r>
              <a:rPr lang="en-US" dirty="0"/>
              <a:t>Enabling auditing on a paused Azure Synapse is not supported. To enable auditing, resume Azure Synapse.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Set up auditing for your server</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615349"/>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storage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Log Analytics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b="1" dirty="0"/>
              <a:t>Audit to Event Hub destination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8392712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4D62-0932-4FAA-98CC-AD4DE5C3FC26}"/>
              </a:ext>
            </a:extLst>
          </p:cNvPr>
          <p:cNvSpPr>
            <a:spLocks noGrp="1"/>
          </p:cNvSpPr>
          <p:nvPr>
            <p:ph type="title"/>
          </p:nvPr>
        </p:nvSpPr>
        <p:spPr>
          <a:xfrm>
            <a:off x="600059" y="466301"/>
            <a:ext cx="11239464" cy="1107996"/>
          </a:xfrm>
        </p:spPr>
        <p:txBody>
          <a:bodyPr/>
          <a:lstStyle/>
          <a:p>
            <a:r>
              <a:rPr lang="en-US" b="1" dirty="0"/>
              <a:t>Analyze audit logs and reports</a:t>
            </a:r>
            <a:br>
              <a:rPr lang="en-US" b="1" dirty="0"/>
            </a:br>
            <a:endParaRPr lang="en-US" dirty="0"/>
          </a:p>
        </p:txBody>
      </p:sp>
      <p:pic>
        <p:nvPicPr>
          <p:cNvPr id="4" name="Picture 3">
            <a:extLst>
              <a:ext uri="{FF2B5EF4-FFF2-40B4-BE49-F238E27FC236}">
                <a16:creationId xmlns:a16="http://schemas.microsoft.com/office/drawing/2014/main" id="{8EF58036-9869-4165-BCA6-78329FED95BD}"/>
              </a:ext>
            </a:extLst>
          </p:cNvPr>
          <p:cNvPicPr>
            <a:picLocks noChangeAspect="1"/>
          </p:cNvPicPr>
          <p:nvPr/>
        </p:nvPicPr>
        <p:blipFill>
          <a:blip r:embed="rId2"/>
          <a:stretch>
            <a:fillRect/>
          </a:stretch>
        </p:blipFill>
        <p:spPr>
          <a:xfrm>
            <a:off x="731837" y="1287461"/>
            <a:ext cx="10668000" cy="5363275"/>
          </a:xfrm>
          <a:prstGeom prst="rect">
            <a:avLst/>
          </a:prstGeom>
        </p:spPr>
      </p:pic>
    </p:spTree>
    <p:extLst>
      <p:ext uri="{BB962C8B-B14F-4D97-AF65-F5344CB8AC3E}">
        <p14:creationId xmlns:p14="http://schemas.microsoft.com/office/powerpoint/2010/main" val="28398596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Production practices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2531975"/>
          </a:xfrm>
        </p:spPr>
        <p:txBody>
          <a:bodyPr/>
          <a:lstStyle/>
          <a:p>
            <a:pPr marL="12305" indent="0">
              <a:spcBef>
                <a:spcPts val="790"/>
              </a:spcBef>
              <a:buNone/>
              <a:tabLst>
                <a:tab pos="246750" algn="l"/>
              </a:tabLst>
            </a:pPr>
            <a:endParaRPr lang="en-US" dirty="0"/>
          </a:p>
          <a:p>
            <a:r>
              <a:rPr lang="en-US" b="1" dirty="0"/>
              <a:t>Auditing geo-replicated databases</a:t>
            </a:r>
          </a:p>
          <a:p>
            <a:pPr marL="12305" indent="0">
              <a:spcBef>
                <a:spcPts val="790"/>
              </a:spcBef>
              <a:buNone/>
              <a:tabLst>
                <a:tab pos="246750" algn="l"/>
              </a:tabLst>
            </a:pPr>
            <a:endParaRPr lang="en-US" dirty="0"/>
          </a:p>
          <a:p>
            <a:r>
              <a:rPr lang="en-US" b="1" dirty="0"/>
              <a:t>Storage key regeneration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27310420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973669"/>
          </a:xfrm>
        </p:spPr>
        <p:txBody>
          <a:bodyPr/>
          <a:lstStyle/>
          <a:p>
            <a:r>
              <a:rPr lang="en-US" sz="2400" dirty="0"/>
              <a:t>Security</a:t>
            </a:r>
            <a:br>
              <a:rPr lang="en-US" sz="2400" dirty="0"/>
            </a:br>
            <a:r>
              <a:rPr lang="it-IT" b="1" dirty="0"/>
              <a:t>Secure a database in Azure Synapse</a:t>
            </a:r>
          </a:p>
          <a:p>
            <a:endParaRPr lang="it-IT" b="1" dirty="0"/>
          </a:p>
          <a:p>
            <a:r>
              <a:rPr lang="it-IT" sz="2400" b="1" dirty="0"/>
              <a:t>Advanced data security</a:t>
            </a:r>
          </a:p>
          <a:p>
            <a:r>
              <a:rPr lang="it-IT" sz="2400" b="1" dirty="0"/>
              <a:t>Auditing</a:t>
            </a:r>
          </a:p>
          <a:p>
            <a:r>
              <a:rPr lang="it-IT" sz="2400" b="1" dirty="0"/>
              <a:t>Network security</a:t>
            </a:r>
          </a:p>
          <a:p>
            <a:r>
              <a:rPr lang="it-IT" sz="2400" b="1" dirty="0"/>
              <a:t>Authentication</a:t>
            </a:r>
          </a:p>
          <a:p>
            <a:r>
              <a:rPr lang="it-IT" sz="2400" b="1" dirty="0"/>
              <a:t>Access control</a:t>
            </a:r>
          </a:p>
          <a:p>
            <a:r>
              <a:rPr lang="it-IT" sz="2400" b="1" dirty="0"/>
              <a:t>Data protection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Security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Security baseline</a:t>
            </a:r>
          </a:p>
          <a:p>
            <a:pPr marL="287338" lvl="1" indent="0">
              <a:buNone/>
            </a:pPr>
            <a:r>
              <a:rPr lang="en-US" sz="1600" dirty="0">
                <a:solidFill>
                  <a:schemeClr val="tx1"/>
                </a:solidFill>
              </a:rPr>
              <a:t>Synapse Analytics security baseline for Azure Security Benchmark</a:t>
            </a:r>
            <a:endParaRPr lang="en-US" sz="1800"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902565" y="2963862"/>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Network Security</a:t>
            </a:r>
          </a:p>
          <a:p>
            <a:pPr marL="287338" lvl="1" indent="0">
              <a:buNone/>
            </a:pPr>
            <a:r>
              <a:rPr lang="en-US" sz="1800" dirty="0">
                <a:solidFill>
                  <a:schemeClr val="tx1"/>
                </a:solidFill>
              </a:rPr>
              <a:t>Synapse Managed Virtual Network and Managed private endpoints</a:t>
            </a: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9" name="Content Placeholder 3">
            <a:extLst>
              <a:ext uri="{FF2B5EF4-FFF2-40B4-BE49-F238E27FC236}">
                <a16:creationId xmlns:a16="http://schemas.microsoft.com/office/drawing/2014/main" id="{AF2937FF-9297-4214-B021-E6A06540F838}"/>
              </a:ext>
            </a:extLst>
          </p:cNvPr>
          <p:cNvSpPr txBox="1">
            <a:spLocks/>
          </p:cNvSpPr>
          <p:nvPr/>
        </p:nvSpPr>
        <p:spPr>
          <a:xfrm>
            <a:off x="4902565" y="4400025"/>
            <a:ext cx="3315913" cy="16002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Auditing</a:t>
            </a:r>
          </a:p>
          <a:p>
            <a:pPr marL="287338" lvl="1" indent="0">
              <a:buNone/>
            </a:pPr>
            <a:r>
              <a:rPr lang="en-US" sz="1800" dirty="0">
                <a:solidFill>
                  <a:schemeClr val="tx1"/>
                </a:solidFill>
              </a:rPr>
              <a:t>Set up auditing. Analyze audit logs and reports. Production practices</a:t>
            </a:r>
          </a:p>
          <a:p>
            <a:pPr marL="0" indent="0">
              <a:buNone/>
            </a:pP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Azure 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Azure 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7435515"/>
              </p:ext>
            </p:extLst>
          </p:nvPr>
        </p:nvGraphicFramePr>
        <p:xfrm>
          <a:off x="620098" y="1363662"/>
          <a:ext cx="10881784" cy="4819200"/>
        </p:xfrm>
        <a:graphic>
          <a:graphicData uri="http://schemas.openxmlformats.org/drawingml/2006/table">
            <a:tbl>
              <a:tblPr firstRow="1" bandRow="1">
                <a:tableStyleId>{5C22544A-7EE6-4342-B048-85BDC9FD1C3A}</a:tableStyleId>
              </a:tblPr>
              <a:tblGrid>
                <a:gridCol w="5440892">
                  <a:extLst>
                    <a:ext uri="{9D8B030D-6E8A-4147-A177-3AD203B41FA5}">
                      <a16:colId xmlns:a16="http://schemas.microsoft.com/office/drawing/2014/main" val="1146731886"/>
                    </a:ext>
                  </a:extLst>
                </a:gridCol>
                <a:gridCol w="5440892">
                  <a:extLst>
                    <a:ext uri="{9D8B030D-6E8A-4147-A177-3AD203B41FA5}">
                      <a16:colId xmlns:a16="http://schemas.microsoft.com/office/drawing/2014/main" val="1593663304"/>
                    </a:ext>
                  </a:extLst>
                </a:gridCol>
              </a:tblGrid>
              <a:tr h="82040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p>
                      <a:endParaRPr lang="en-US" sz="1800" dirty="0"/>
                    </a:p>
                  </a:txBody>
                  <a:tcPr/>
                </a:tc>
                <a:tc hMerge="1">
                  <a:txBody>
                    <a:bodyPr/>
                    <a:lstStyle/>
                    <a:p>
                      <a:endParaRPr lang="en-US" dirty="0"/>
                    </a:p>
                  </a:txBody>
                  <a:tcPr/>
                </a:tc>
                <a:extLst>
                  <a:ext uri="{0D108BD9-81ED-4DB2-BD59-A6C34878D82A}">
                    <a16:rowId xmlns:a16="http://schemas.microsoft.com/office/drawing/2014/main" val="1344869916"/>
                  </a:ext>
                </a:extLst>
              </a:tr>
              <a:tr h="12892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a:tc>
                <a:extLst>
                  <a:ext uri="{0D108BD9-81ED-4DB2-BD59-A6C34878D82A}">
                    <a16:rowId xmlns:a16="http://schemas.microsoft.com/office/drawing/2014/main" val="1405853040"/>
                  </a:ext>
                </a:extLst>
              </a:tr>
              <a:tr h="17580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263925678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a:tc>
                <a:tc>
                  <a:txBody>
                    <a:bodyPr/>
                    <a:lstStyle/>
                    <a:p>
                      <a:endParaRPr lang="en-US" dirty="0"/>
                    </a:p>
                  </a:txBody>
                  <a:tcPr/>
                </a:tc>
                <a:extLst>
                  <a:ext uri="{0D108BD9-81ED-4DB2-BD59-A6C34878D82A}">
                    <a16:rowId xmlns:a16="http://schemas.microsoft.com/office/drawing/2014/main" val="331668367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Data protection</a:t>
                      </a:r>
                    </a:p>
                  </a:txBody>
                  <a:tcPr/>
                </a:tc>
                <a:tc>
                  <a:txBody>
                    <a:bodyPr/>
                    <a:lstStyle/>
                    <a:p>
                      <a:endParaRPr lang="en-US" dirty="0"/>
                    </a:p>
                  </a:txBody>
                  <a:tcPr/>
                </a:tc>
                <a:extLst>
                  <a:ext uri="{0D108BD9-81ED-4DB2-BD59-A6C34878D82A}">
                    <a16:rowId xmlns:a16="http://schemas.microsoft.com/office/drawing/2014/main" val="1213133022"/>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Azure 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363893585"/>
              </p:ext>
            </p:extLst>
          </p:nvPr>
        </p:nvGraphicFramePr>
        <p:xfrm>
          <a:off x="620098" y="1363662"/>
          <a:ext cx="10881784" cy="3669862"/>
        </p:xfrm>
        <a:graphic>
          <a:graphicData uri="http://schemas.openxmlformats.org/drawingml/2006/table">
            <a:tbl>
              <a:tblPr firstRow="1" bandRow="1">
                <a:tableStyleId>{5C22544A-7EE6-4342-B048-85BDC9FD1C3A}</a:tableStyleId>
              </a:tblPr>
              <a:tblGrid>
                <a:gridCol w="5440892">
                  <a:extLst>
                    <a:ext uri="{9D8B030D-6E8A-4147-A177-3AD203B41FA5}">
                      <a16:colId xmlns:a16="http://schemas.microsoft.com/office/drawing/2014/main" val="1146731886"/>
                    </a:ext>
                  </a:extLst>
                </a:gridCol>
                <a:gridCol w="5440892">
                  <a:extLst>
                    <a:ext uri="{9D8B030D-6E8A-4147-A177-3AD203B41FA5}">
                      <a16:colId xmlns:a16="http://schemas.microsoft.com/office/drawing/2014/main" val="1593663304"/>
                    </a:ext>
                  </a:extLst>
                </a:gridCol>
              </a:tblGrid>
              <a:tr h="330373">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p>
                      <a:endParaRPr lang="en-US" sz="1800" dirty="0"/>
                    </a:p>
                  </a:txBody>
                  <a:tcPr/>
                </a:tc>
                <a:tc hMerge="1">
                  <a:txBody>
                    <a:bodyPr/>
                    <a:lstStyle/>
                    <a:p>
                      <a:endParaRPr lang="en-US" dirty="0"/>
                    </a:p>
                  </a:txBody>
                  <a:tcPr/>
                </a:tc>
                <a:extLst>
                  <a:ext uri="{0D108BD9-81ED-4DB2-BD59-A6C34878D82A}">
                    <a16:rowId xmlns:a16="http://schemas.microsoft.com/office/drawing/2014/main" val="1344869916"/>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a:tc>
                <a:tc>
                  <a:txBody>
                    <a:bodyPr/>
                    <a:lstStyle/>
                    <a:p>
                      <a:endParaRPr lang="en-US"/>
                    </a:p>
                  </a:txBody>
                  <a:tcPr/>
                </a:tc>
                <a:extLst>
                  <a:ext uri="{0D108BD9-81ED-4DB2-BD59-A6C34878D82A}">
                    <a16:rowId xmlns:a16="http://schemas.microsoft.com/office/drawing/2014/main" val="26915940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a:tc>
                <a:tc>
                  <a:txBody>
                    <a:bodyPr/>
                    <a:lstStyle/>
                    <a:p>
                      <a:endParaRPr lang="en-US"/>
                    </a:p>
                  </a:txBody>
                  <a:tcPr/>
                </a:tc>
                <a:extLst>
                  <a:ext uri="{0D108BD9-81ED-4DB2-BD59-A6C34878D82A}">
                    <a16:rowId xmlns:a16="http://schemas.microsoft.com/office/drawing/2014/main" val="292442690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a:tc>
                <a:tc>
                  <a:txBody>
                    <a:bodyPr/>
                    <a:lstStyle/>
                    <a:p>
                      <a:endParaRPr lang="en-US"/>
                    </a:p>
                  </a:txBody>
                  <a:tcPr/>
                </a:tc>
                <a:extLst>
                  <a:ext uri="{0D108BD9-81ED-4DB2-BD59-A6C34878D82A}">
                    <a16:rowId xmlns:a16="http://schemas.microsoft.com/office/drawing/2014/main" val="3859662132"/>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a:tc>
                <a:tc>
                  <a:txBody>
                    <a:bodyPr/>
                    <a:lstStyle/>
                    <a:p>
                      <a:endParaRPr lang="en-US"/>
                    </a:p>
                  </a:txBody>
                  <a:tcPr/>
                </a:tc>
                <a:extLst>
                  <a:ext uri="{0D108BD9-81ED-4DB2-BD59-A6C34878D82A}">
                    <a16:rowId xmlns:a16="http://schemas.microsoft.com/office/drawing/2014/main" val="788641159"/>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a:tc>
                <a:tc>
                  <a:txBody>
                    <a:bodyPr/>
                    <a:lstStyle/>
                    <a:p>
                      <a:endParaRPr lang="en-US"/>
                    </a:p>
                  </a:txBody>
                  <a:tcPr/>
                </a:tc>
                <a:extLst>
                  <a:ext uri="{0D108BD9-81ED-4DB2-BD59-A6C34878D82A}">
                    <a16:rowId xmlns:a16="http://schemas.microsoft.com/office/drawing/2014/main" val="396177798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Incident response</a:t>
                      </a:r>
                      <a:endParaRPr lang="en-US" sz="1600" dirty="0"/>
                    </a:p>
                  </a:txBody>
                  <a:tcPr/>
                </a:tc>
                <a:tc>
                  <a:txBody>
                    <a:bodyPr/>
                    <a:lstStyle/>
                    <a:p>
                      <a:endParaRPr lang="en-US"/>
                    </a:p>
                  </a:txBody>
                  <a:tcPr/>
                </a:tc>
                <a:extLst>
                  <a:ext uri="{0D108BD9-81ED-4DB2-BD59-A6C34878D82A}">
                    <a16:rowId xmlns:a16="http://schemas.microsoft.com/office/drawing/2014/main" val="138144725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Penetration tests and red team exercises</a:t>
                      </a:r>
                      <a:endParaRPr lang="en-US" sz="1600" dirty="0"/>
                    </a:p>
                  </a:txBody>
                  <a:tcPr/>
                </a:tc>
                <a:tc>
                  <a:txBody>
                    <a:bodyPr/>
                    <a:lstStyle/>
                    <a:p>
                      <a:endParaRPr lang="en-US" dirty="0"/>
                    </a:p>
                  </a:txBody>
                  <a:tcPr/>
                </a:tc>
                <a:extLst>
                  <a:ext uri="{0D108BD9-81ED-4DB2-BD59-A6C34878D82A}">
                    <a16:rowId xmlns:a16="http://schemas.microsoft.com/office/drawing/2014/main" val="39930680"/>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11434</TotalTime>
  <Words>1011</Words>
  <Application>Microsoft Office PowerPoint</Application>
  <PresentationFormat>Custom</PresentationFormat>
  <Paragraphs>173</Paragraphs>
  <Slides>26</Slides>
  <Notes>8</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Arial Nova</vt:lpstr>
      <vt:lpstr>Calibri</vt:lpstr>
      <vt:lpstr>Calibri Light</vt:lpstr>
      <vt:lpstr>Consolas</vt:lpstr>
      <vt:lpstr>Segoe UI</vt:lpstr>
      <vt:lpstr>Segoe UI Light</vt:lpstr>
      <vt:lpstr>Segoe UI Semibold</vt:lpstr>
      <vt:lpstr>SFMono-Regular</vt:lpstr>
      <vt:lpstr>Wingdings</vt:lpstr>
      <vt:lpstr>Analytics Surge</vt:lpstr>
      <vt:lpstr>2_Microsoft Generic 2019</vt:lpstr>
      <vt:lpstr>Design Presentation: Security</vt:lpstr>
      <vt:lpstr>PowerPoint Presentation</vt:lpstr>
      <vt:lpstr>Topics Covered</vt:lpstr>
      <vt:lpstr>Security in Azure Synapse</vt:lpstr>
      <vt:lpstr>Agenda</vt:lpstr>
      <vt:lpstr>Azure security baseline for Synapse Analytics</vt:lpstr>
      <vt:lpstr>The Azure Security Baseline for Synapse Analytics</vt:lpstr>
      <vt:lpstr>The Azure Security Baseline for Synapse Analytics</vt:lpstr>
      <vt:lpstr>Network Security in Synapse</vt:lpstr>
      <vt:lpstr>Add Synapse Workspace IP firewall rules</vt:lpstr>
      <vt:lpstr>Managed workspace Virtual Network - Definition</vt:lpstr>
      <vt:lpstr>Managed workspace Virtual Network</vt:lpstr>
      <vt:lpstr>Create an Azure Synapse workspace with a Managed workspace Virtual Network</vt:lpstr>
      <vt:lpstr>Create an Azure Synapse workspace with a Managed workspace Virtual Network</vt:lpstr>
      <vt:lpstr>Check the Managed workspace Virtual Network</vt:lpstr>
      <vt:lpstr>Managed private endpoints - Definition</vt:lpstr>
      <vt:lpstr>Managed private endpoints for SQL pool and SQL on-demand </vt:lpstr>
      <vt:lpstr>PowerPoint Presentation</vt:lpstr>
      <vt:lpstr>PowerPoint Presentation</vt:lpstr>
      <vt:lpstr>Auditing</vt:lpstr>
      <vt:lpstr>Auditing in Azure Synapse Analytics</vt:lpstr>
      <vt:lpstr>Set up auditing for your server</vt:lpstr>
      <vt:lpstr>Analyze audit logs and reports </vt:lpstr>
      <vt:lpstr>Production practices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300</cp:revision>
  <dcterms:created xsi:type="dcterms:W3CDTF">2016-03-10T00:17:44Z</dcterms:created>
  <dcterms:modified xsi:type="dcterms:W3CDTF">2020-07-27T12:35:38Z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